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0" r:id="rId2"/>
    <p:sldId id="266" r:id="rId3"/>
    <p:sldId id="267" r:id="rId4"/>
  </p:sldIdLst>
  <p:sldSz cx="12192000" cy="6858000"/>
  <p:notesSz cx="6797675" cy="9929813"/>
  <p:embeddedFontLst>
    <p:embeddedFont>
      <p:font typeface="08서울남산체 EB" panose="02020603020101020101" pitchFamily="18" charset="-127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본고딕 KR Heavy" panose="020B0A00000000000000" pitchFamily="34" charset="-127"/>
      <p:bold r:id="rId12"/>
    </p:embeddedFont>
    <p:embeddedFont>
      <p:font typeface="본고딕 KR Medium" panose="020B0600000000000000" pitchFamily="34" charset="-127"/>
      <p:regular r:id="rId13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viewProps" Target="viewProps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presProps" Target="pres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pPr/>
              <a:t>2020/10/6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601567" y="1973051"/>
            <a:ext cx="49888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>
                <a:solidFill>
                  <a:schemeClr val="bg1"/>
                </a:solidFill>
                <a:latin typeface="본고딕 KR Heavy" panose="020B0A00000000000000" pitchFamily="34" charset="-127"/>
                <a:ea typeface="본고딕 KR Heavy" panose="020B0A00000000000000" pitchFamily="34" charset="-127"/>
              </a:rPr>
              <a:t>어프렌티스</a:t>
            </a:r>
            <a:r>
              <a:rPr lang="ko-KR" altLang="en-US" sz="4400" dirty="0">
                <a:solidFill>
                  <a:schemeClr val="bg1"/>
                </a:solidFill>
                <a:latin typeface="본고딕 KR Heavy" panose="020B0A00000000000000" pitchFamily="34" charset="-127"/>
                <a:ea typeface="본고딕 KR Heavy" panose="020B0A00000000000000" pitchFamily="34" charset="-127"/>
              </a:rPr>
              <a:t> 프로젝트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0CA2A0-A42A-4E43-BC2A-F1FF25F0692C}"/>
              </a:ext>
            </a:extLst>
          </p:cNvPr>
          <p:cNvSpPr txBox="1"/>
          <p:nvPr/>
        </p:nvSpPr>
        <p:spPr>
          <a:xfrm>
            <a:off x="5132759" y="2742492"/>
            <a:ext cx="1917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5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특허 찾아보기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B01FFF-8B91-4D6A-98DF-4711EA95013F}"/>
              </a:ext>
            </a:extLst>
          </p:cNvPr>
          <p:cNvSpPr txBox="1"/>
          <p:nvPr/>
        </p:nvSpPr>
        <p:spPr>
          <a:xfrm>
            <a:off x="5374812" y="5602495"/>
            <a:ext cx="19479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제출자 </a:t>
            </a:r>
            <a:r>
              <a:rPr lang="en-US" altLang="ko-KR" sz="1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: </a:t>
            </a:r>
            <a:r>
              <a:rPr lang="ko-KR" altLang="en-US" sz="1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안건호</a:t>
            </a:r>
            <a:r>
              <a:rPr lang="en-US" altLang="ko-KR" sz="14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(TRIZ)</a:t>
            </a: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21619" y="257298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본고딕 KR Heavy" panose="020B0A00000000000000" pitchFamily="34" charset="-127"/>
                <a:ea typeface="본고딕 KR Heavy" panose="020B0A00000000000000" pitchFamily="34" charset="-127"/>
                <a:cs typeface="Ebrima" panose="02000000000000000000" pitchFamily="2" charset="0"/>
              </a:rPr>
              <a:t>특허</a:t>
            </a:r>
            <a:endParaRPr kumimoji="1" lang="ja-JP" altLang="en-US" sz="3200" spc="300" dirty="0">
              <a:solidFill>
                <a:schemeClr val="tx1">
                  <a:lumMod val="75000"/>
                  <a:lumOff val="25000"/>
                </a:schemeClr>
              </a:solidFill>
              <a:latin typeface="본고딕 KR Heavy" panose="020B0A00000000000000" pitchFamily="34" charset="-127"/>
              <a:ea typeface="본고딕 KR Heavy" panose="020B0A00000000000000" pitchFamily="34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山形 7">
            <a:extLst>
              <a:ext uri="{FF2B5EF4-FFF2-40B4-BE49-F238E27FC236}">
                <a16:creationId xmlns:a16="http://schemas.microsoft.com/office/drawing/2014/main" id="{2278AB98-6D5B-40FE-90DF-158F92AD2035}"/>
              </a:ext>
            </a:extLst>
          </p:cNvPr>
          <p:cNvSpPr/>
          <p:nvPr/>
        </p:nvSpPr>
        <p:spPr>
          <a:xfrm>
            <a:off x="497805" y="380998"/>
            <a:ext cx="138081" cy="312322"/>
          </a:xfrm>
          <a:prstGeom prst="chevron">
            <a:avLst>
              <a:gd name="adj" fmla="val 7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AE01F45-70C3-4BB6-90FE-061B17C7B9A1}"/>
              </a:ext>
            </a:extLst>
          </p:cNvPr>
          <p:cNvSpPr/>
          <p:nvPr/>
        </p:nvSpPr>
        <p:spPr>
          <a:xfrm>
            <a:off x="924270" y="1395762"/>
            <a:ext cx="10343460" cy="1156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키워드</a:t>
            </a:r>
            <a:r>
              <a:rPr lang="en-US" altLang="ko-KR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: </a:t>
            </a:r>
            <a:r>
              <a:rPr lang="ko-KR" altLang="en-US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비닐하우스</a:t>
            </a:r>
            <a:r>
              <a:rPr lang="en-US" altLang="ko-KR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+</a:t>
            </a:r>
            <a:r>
              <a:rPr lang="ko-KR" altLang="en-US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난방</a:t>
            </a:r>
            <a:endParaRPr lang="en-US" altLang="ko-KR" sz="16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내    용 </a:t>
            </a:r>
            <a:r>
              <a:rPr lang="en-US" altLang="ko-KR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: </a:t>
            </a:r>
            <a:r>
              <a:rPr lang="ko-KR" altLang="en-US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기존의 골조 구조의 비닐하우스를 변경하여 공기를 채우는 방식으로 변경 골조를 사용하지 않음 전기를 이용한         </a:t>
            </a:r>
            <a:endParaRPr lang="en-US" altLang="ko-KR" sz="16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              </a:t>
            </a:r>
            <a:r>
              <a:rPr lang="ko-KR" altLang="en-US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소형열풍기를 작동시켜  비닐하우스 외벽의 온도를 일정수준으로 유지</a:t>
            </a:r>
          </a:p>
        </p:txBody>
      </p:sp>
      <p:sp>
        <p:nvSpPr>
          <p:cNvPr id="9" name="순서도: 지연 8">
            <a:extLst>
              <a:ext uri="{FF2B5EF4-FFF2-40B4-BE49-F238E27FC236}">
                <a16:creationId xmlns:a16="http://schemas.microsoft.com/office/drawing/2014/main" id="{11CB1768-F171-4540-B8B2-EB49FBF30781}"/>
              </a:ext>
            </a:extLst>
          </p:cNvPr>
          <p:cNvSpPr/>
          <p:nvPr/>
        </p:nvSpPr>
        <p:spPr>
          <a:xfrm rot="16200000">
            <a:off x="2026180" y="2652186"/>
            <a:ext cx="3126953" cy="3699621"/>
          </a:xfrm>
          <a:prstGeom prst="flowChartDelay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순서도: 지연 11">
            <a:extLst>
              <a:ext uri="{FF2B5EF4-FFF2-40B4-BE49-F238E27FC236}">
                <a16:creationId xmlns:a16="http://schemas.microsoft.com/office/drawing/2014/main" id="{F2E5AC82-1F37-4AD7-A08E-1A1B5A4E04EE}"/>
              </a:ext>
            </a:extLst>
          </p:cNvPr>
          <p:cNvSpPr/>
          <p:nvPr/>
        </p:nvSpPr>
        <p:spPr>
          <a:xfrm rot="16200000">
            <a:off x="2164048" y="3064315"/>
            <a:ext cx="2851220" cy="3151096"/>
          </a:xfrm>
          <a:prstGeom prst="flowChartDelay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3C853E1-D9FF-4C1B-BE81-874483E8C875}"/>
              </a:ext>
            </a:extLst>
          </p:cNvPr>
          <p:cNvCxnSpPr/>
          <p:nvPr/>
        </p:nvCxnSpPr>
        <p:spPr>
          <a:xfrm flipH="1">
            <a:off x="5089236" y="3429000"/>
            <a:ext cx="1200728" cy="422564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938FA5E-BAEA-4481-8A41-58295C0C1C3B}"/>
              </a:ext>
            </a:extLst>
          </p:cNvPr>
          <p:cNvSpPr txBox="1"/>
          <p:nvPr/>
        </p:nvSpPr>
        <p:spPr>
          <a:xfrm>
            <a:off x="6289964" y="3244201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/>
              <a:t>공기층</a:t>
            </a:r>
            <a:endParaRPr lang="ko-KR" altLang="en-US" sz="1200" b="1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226BBBF-97D5-4BB2-A12E-ED594A506CA1}"/>
              </a:ext>
            </a:extLst>
          </p:cNvPr>
          <p:cNvSpPr/>
          <p:nvPr/>
        </p:nvSpPr>
        <p:spPr>
          <a:xfrm>
            <a:off x="5920239" y="5680364"/>
            <a:ext cx="406668" cy="3851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232E0238-E341-4E4A-B4C4-48BE49A272F3}"/>
              </a:ext>
            </a:extLst>
          </p:cNvPr>
          <p:cNvCxnSpPr>
            <a:cxnSpLocks/>
          </p:cNvCxnSpPr>
          <p:nvPr/>
        </p:nvCxnSpPr>
        <p:spPr>
          <a:xfrm flipH="1">
            <a:off x="6483604" y="5206021"/>
            <a:ext cx="360540" cy="418925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B330C0B-5FAE-46C3-BAD7-2AE526BCDDE0}"/>
              </a:ext>
            </a:extLst>
          </p:cNvPr>
          <p:cNvSpPr txBox="1"/>
          <p:nvPr/>
        </p:nvSpPr>
        <p:spPr>
          <a:xfrm>
            <a:off x="6881092" y="4929022"/>
            <a:ext cx="11930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err="1"/>
              <a:t>블로워</a:t>
            </a:r>
            <a:r>
              <a:rPr lang="en-US" altLang="ko-KR" sz="1200" b="1" dirty="0"/>
              <a:t>(blower)</a:t>
            </a:r>
          </a:p>
          <a:p>
            <a:r>
              <a:rPr lang="en-US" altLang="ko-KR" sz="1200" b="1" dirty="0"/>
              <a:t>(</a:t>
            </a:r>
            <a:r>
              <a:rPr lang="ko-KR" altLang="en-US" sz="1200" b="1" dirty="0"/>
              <a:t>순환펌프</a:t>
            </a:r>
            <a:r>
              <a:rPr lang="en-US" altLang="ko-KR" sz="1200" b="1" dirty="0"/>
              <a:t>)</a:t>
            </a:r>
            <a:endParaRPr lang="ko-KR" altLang="en-US" sz="1200" b="1" dirty="0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6A17D037-2C48-4760-ABD7-CBA1E2D79AB7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5439468" y="5206020"/>
            <a:ext cx="684105" cy="474344"/>
          </a:xfrm>
          <a:prstGeom prst="bentConnector2">
            <a:avLst/>
          </a:prstGeom>
          <a:ln w="222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63DB9942-D471-46FC-B59D-32CE3F7B9D69}"/>
              </a:ext>
            </a:extLst>
          </p:cNvPr>
          <p:cNvCxnSpPr>
            <a:cxnSpLocks/>
          </p:cNvCxnSpPr>
          <p:nvPr/>
        </p:nvCxnSpPr>
        <p:spPr>
          <a:xfrm flipH="1">
            <a:off x="6086550" y="4727819"/>
            <a:ext cx="360540" cy="418925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BA0C8AF-45BC-40F9-9623-8F7B927CBA6B}"/>
              </a:ext>
            </a:extLst>
          </p:cNvPr>
          <p:cNvSpPr txBox="1"/>
          <p:nvPr/>
        </p:nvSpPr>
        <p:spPr>
          <a:xfrm>
            <a:off x="6439381" y="4438341"/>
            <a:ext cx="6703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공기 </a:t>
            </a:r>
            <a:r>
              <a:rPr lang="en-US" altLang="ko-KR" sz="1200" b="1" dirty="0"/>
              <a:t>IN</a:t>
            </a:r>
            <a:endParaRPr lang="ko-KR" altLang="en-US" sz="1200" b="1" dirty="0"/>
          </a:p>
        </p:txBody>
      </p: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F1F82DBF-651D-4A6D-91EE-71D8A8189419}"/>
              </a:ext>
            </a:extLst>
          </p:cNvPr>
          <p:cNvCxnSpPr>
            <a:cxnSpLocks/>
          </p:cNvCxnSpPr>
          <p:nvPr/>
        </p:nvCxnSpPr>
        <p:spPr>
          <a:xfrm>
            <a:off x="5434313" y="5848014"/>
            <a:ext cx="652237" cy="432206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60CA0482-2827-4C39-9404-6A7B4D33CACB}"/>
              </a:ext>
            </a:extLst>
          </p:cNvPr>
          <p:cNvCxnSpPr>
            <a:cxnSpLocks/>
          </p:cNvCxnSpPr>
          <p:nvPr/>
        </p:nvCxnSpPr>
        <p:spPr>
          <a:xfrm flipH="1">
            <a:off x="6215694" y="6115627"/>
            <a:ext cx="591984" cy="176216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B5E4995A-B992-461C-8161-F371F8F756EF}"/>
              </a:ext>
            </a:extLst>
          </p:cNvPr>
          <p:cNvSpPr txBox="1"/>
          <p:nvPr/>
        </p:nvSpPr>
        <p:spPr>
          <a:xfrm>
            <a:off x="6807678" y="5926736"/>
            <a:ext cx="8098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공기 </a:t>
            </a:r>
            <a:r>
              <a:rPr lang="en-US" altLang="ko-KR" sz="1200" b="1" dirty="0"/>
              <a:t>OUT</a:t>
            </a:r>
            <a:endParaRPr lang="ko-KR" altLang="en-US" sz="1200" b="1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431B1F1-E9C1-459D-8168-F6763D0A2AE1}"/>
              </a:ext>
            </a:extLst>
          </p:cNvPr>
          <p:cNvSpPr/>
          <p:nvPr/>
        </p:nvSpPr>
        <p:spPr>
          <a:xfrm>
            <a:off x="2429165" y="4929022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9A3E5CB4-0B50-4659-9CF3-60EB4DA8FA51}"/>
              </a:ext>
            </a:extLst>
          </p:cNvPr>
          <p:cNvSpPr/>
          <p:nvPr/>
        </p:nvSpPr>
        <p:spPr>
          <a:xfrm>
            <a:off x="2632119" y="4937281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EEDDF025-A967-45EB-9BB7-2CF91F01445A}"/>
              </a:ext>
            </a:extLst>
          </p:cNvPr>
          <p:cNvSpPr/>
          <p:nvPr/>
        </p:nvSpPr>
        <p:spPr>
          <a:xfrm>
            <a:off x="2827644" y="4929022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A935EE4B-B421-4E8C-9D92-8994622BD8B4}"/>
              </a:ext>
            </a:extLst>
          </p:cNvPr>
          <p:cNvSpPr/>
          <p:nvPr/>
        </p:nvSpPr>
        <p:spPr>
          <a:xfrm>
            <a:off x="3030598" y="4937281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CFE6570-43D2-423E-B95A-F15EE986B4A7}"/>
              </a:ext>
            </a:extLst>
          </p:cNvPr>
          <p:cNvSpPr/>
          <p:nvPr/>
        </p:nvSpPr>
        <p:spPr>
          <a:xfrm>
            <a:off x="3237484" y="4920763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C75C329E-207C-43FB-9282-81DB6311381E}"/>
              </a:ext>
            </a:extLst>
          </p:cNvPr>
          <p:cNvSpPr/>
          <p:nvPr/>
        </p:nvSpPr>
        <p:spPr>
          <a:xfrm>
            <a:off x="3440438" y="4929022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5285D2A1-F2A6-4D36-BA23-1ED6A2331F45}"/>
              </a:ext>
            </a:extLst>
          </p:cNvPr>
          <p:cNvSpPr/>
          <p:nvPr/>
        </p:nvSpPr>
        <p:spPr>
          <a:xfrm>
            <a:off x="3635963" y="4920763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0E48570D-5FED-4E9C-BB91-5BBE98F3E314}"/>
              </a:ext>
            </a:extLst>
          </p:cNvPr>
          <p:cNvSpPr/>
          <p:nvPr/>
        </p:nvSpPr>
        <p:spPr>
          <a:xfrm>
            <a:off x="3838917" y="4929022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7F397A8A-359D-4F20-AF4D-DB96B76FCFD6}"/>
              </a:ext>
            </a:extLst>
          </p:cNvPr>
          <p:cNvSpPr/>
          <p:nvPr/>
        </p:nvSpPr>
        <p:spPr>
          <a:xfrm>
            <a:off x="4052607" y="4920763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B2AC76C5-DBA8-431E-BC4E-99F778C0E9EA}"/>
              </a:ext>
            </a:extLst>
          </p:cNvPr>
          <p:cNvSpPr/>
          <p:nvPr/>
        </p:nvSpPr>
        <p:spPr>
          <a:xfrm>
            <a:off x="4255561" y="4929022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9D39ED1A-EE77-43B6-8C11-3DDCEB7EC46D}"/>
              </a:ext>
            </a:extLst>
          </p:cNvPr>
          <p:cNvSpPr/>
          <p:nvPr/>
        </p:nvSpPr>
        <p:spPr>
          <a:xfrm>
            <a:off x="4451086" y="4920763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ACFF7CB7-8843-4784-95D0-CEAFE5099174}"/>
              </a:ext>
            </a:extLst>
          </p:cNvPr>
          <p:cNvSpPr/>
          <p:nvPr/>
        </p:nvSpPr>
        <p:spPr>
          <a:xfrm>
            <a:off x="4654040" y="4929022"/>
            <a:ext cx="101600" cy="1136451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6820A28-7423-4CF8-B28D-8ED0267C318A}"/>
              </a:ext>
            </a:extLst>
          </p:cNvPr>
          <p:cNvCxnSpPr>
            <a:cxnSpLocks/>
          </p:cNvCxnSpPr>
          <p:nvPr/>
        </p:nvCxnSpPr>
        <p:spPr>
          <a:xfrm flipH="1">
            <a:off x="4580685" y="2828478"/>
            <a:ext cx="2355610" cy="493149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E626A1DE-FB47-4EBF-8819-239C2F21DAA7}"/>
              </a:ext>
            </a:extLst>
          </p:cNvPr>
          <p:cNvSpPr txBox="1"/>
          <p:nvPr/>
        </p:nvSpPr>
        <p:spPr>
          <a:xfrm>
            <a:off x="6926845" y="2662029"/>
            <a:ext cx="10166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Emboss </a:t>
            </a:r>
            <a:r>
              <a:rPr lang="ko-KR" altLang="en-US" sz="1200" b="1" dirty="0"/>
              <a:t>구조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A3C88CF9-26A0-4472-A376-AC3123F11775}"/>
              </a:ext>
            </a:extLst>
          </p:cNvPr>
          <p:cNvSpPr/>
          <p:nvPr/>
        </p:nvSpPr>
        <p:spPr>
          <a:xfrm>
            <a:off x="8451273" y="3429000"/>
            <a:ext cx="2469150" cy="607291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6F9B11CB-172B-4F29-97B9-A91FB94802A0}"/>
              </a:ext>
            </a:extLst>
          </p:cNvPr>
          <p:cNvSpPr/>
          <p:nvPr/>
        </p:nvSpPr>
        <p:spPr>
          <a:xfrm>
            <a:off x="8477434" y="3438236"/>
            <a:ext cx="600363" cy="607291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C5D65357-AC90-4954-82A8-00DD0F29AD73}"/>
              </a:ext>
            </a:extLst>
          </p:cNvPr>
          <p:cNvSpPr/>
          <p:nvPr/>
        </p:nvSpPr>
        <p:spPr>
          <a:xfrm>
            <a:off x="9103958" y="3439390"/>
            <a:ext cx="600363" cy="607291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9E94FD3C-38AC-4049-B5F5-4848C7C0FD28}"/>
              </a:ext>
            </a:extLst>
          </p:cNvPr>
          <p:cNvSpPr/>
          <p:nvPr/>
        </p:nvSpPr>
        <p:spPr>
          <a:xfrm>
            <a:off x="9718149" y="3430154"/>
            <a:ext cx="600363" cy="607291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A125336-A9BD-4711-A463-6EF26C4F22F6}"/>
              </a:ext>
            </a:extLst>
          </p:cNvPr>
          <p:cNvSpPr/>
          <p:nvPr/>
        </p:nvSpPr>
        <p:spPr>
          <a:xfrm>
            <a:off x="10320060" y="3439391"/>
            <a:ext cx="600363" cy="607291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F6AAB1D-4EA5-4362-91EB-769CE9C46605}"/>
              </a:ext>
            </a:extLst>
          </p:cNvPr>
          <p:cNvSpPr txBox="1"/>
          <p:nvPr/>
        </p:nvSpPr>
        <p:spPr>
          <a:xfrm>
            <a:off x="8853366" y="2967202"/>
            <a:ext cx="1604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/>
              <a:t>비닐하우스 단면구조</a:t>
            </a:r>
            <a:endParaRPr lang="ko-KR" altLang="en-US" sz="1200" b="1" dirty="0"/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CA743572-8965-446D-A322-AE4F37415DF7}"/>
              </a:ext>
            </a:extLst>
          </p:cNvPr>
          <p:cNvCxnSpPr>
            <a:cxnSpLocks/>
          </p:cNvCxnSpPr>
          <p:nvPr/>
        </p:nvCxnSpPr>
        <p:spPr>
          <a:xfrm flipH="1" flipV="1">
            <a:off x="9404139" y="3741882"/>
            <a:ext cx="358696" cy="985937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D10496D7-7998-4BBD-9248-D412C270B073}"/>
              </a:ext>
            </a:extLst>
          </p:cNvPr>
          <p:cNvSpPr txBox="1"/>
          <p:nvPr/>
        </p:nvSpPr>
        <p:spPr>
          <a:xfrm>
            <a:off x="9439669" y="4762548"/>
            <a:ext cx="6463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err="1"/>
              <a:t>공기층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680230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21619" y="257298"/>
            <a:ext cx="10182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본고딕 KR Heavy" panose="020B0A00000000000000" pitchFamily="34" charset="-127"/>
                <a:ea typeface="본고딕 KR Heavy" panose="020B0A00000000000000" pitchFamily="34" charset="-127"/>
                <a:cs typeface="Ebrima" panose="02000000000000000000" pitchFamily="2" charset="0"/>
              </a:rPr>
              <a:t>특허</a:t>
            </a:r>
            <a:endParaRPr kumimoji="1" lang="ja-JP" altLang="en-US" sz="3200" spc="300" dirty="0">
              <a:solidFill>
                <a:schemeClr val="tx1">
                  <a:lumMod val="75000"/>
                  <a:lumOff val="25000"/>
                </a:schemeClr>
              </a:solidFill>
              <a:latin typeface="본고딕 KR Heavy" panose="020B0A00000000000000" pitchFamily="34" charset="-127"/>
              <a:ea typeface="본고딕 KR Heavy" panose="020B0A00000000000000" pitchFamily="34" charset="-127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山形 7">
            <a:extLst>
              <a:ext uri="{FF2B5EF4-FFF2-40B4-BE49-F238E27FC236}">
                <a16:creationId xmlns:a16="http://schemas.microsoft.com/office/drawing/2014/main" id="{2278AB98-6D5B-40FE-90DF-158F92AD2035}"/>
              </a:ext>
            </a:extLst>
          </p:cNvPr>
          <p:cNvSpPr/>
          <p:nvPr/>
        </p:nvSpPr>
        <p:spPr>
          <a:xfrm>
            <a:off x="497805" y="380998"/>
            <a:ext cx="138081" cy="312322"/>
          </a:xfrm>
          <a:prstGeom prst="chevron">
            <a:avLst>
              <a:gd name="adj" fmla="val 7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2475E7B-328D-4A2E-8D4D-E7F847269137}"/>
              </a:ext>
            </a:extLst>
          </p:cNvPr>
          <p:cNvSpPr/>
          <p:nvPr/>
        </p:nvSpPr>
        <p:spPr>
          <a:xfrm>
            <a:off x="924270" y="1326653"/>
            <a:ext cx="10343460" cy="463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특허검색</a:t>
            </a:r>
            <a:endParaRPr lang="en-US" altLang="ko-KR" sz="16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키워드 </a:t>
            </a:r>
            <a:r>
              <a:rPr lang="en-US" altLang="ko-KR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: </a:t>
            </a:r>
            <a:r>
              <a:rPr lang="ko-KR" altLang="en-US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비닐하우스</a:t>
            </a:r>
            <a:r>
              <a:rPr lang="en-US" altLang="ko-KR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+</a:t>
            </a:r>
            <a:r>
              <a:rPr lang="ko-KR" altLang="en-US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난방</a:t>
            </a:r>
            <a:endParaRPr lang="en-US" altLang="ko-KR" sz="16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검색결과</a:t>
            </a:r>
            <a:endParaRPr lang="en-US" altLang="ko-KR" sz="16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1.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비닐하우스의 난방 시스템 </a:t>
            </a: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(HEATING SYSTEM FOR GREENHOUSE)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소멸</a:t>
            </a:r>
            <a:endParaRPr lang="en-US" altLang="ko-KR" sz="12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    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출원번호 </a:t>
            </a: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: </a:t>
            </a:r>
            <a:r>
              <a:rPr lang="en-US" altLang="ko-KR" sz="1400" dirty="0"/>
              <a:t>2020030024373 (2003.07.28)</a:t>
            </a:r>
            <a:endParaRPr lang="en-US" altLang="ko-KR" sz="12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     낮에 데워진 비닐하우스 내부의 공기온도를 지속적으로 유지시킬 수 있도록 </a:t>
            </a:r>
            <a:r>
              <a:rPr lang="ko-KR" altLang="en-US" sz="1200" dirty="0" err="1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보온팩에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공기층을 형성시켜 외기와의 접촉을 차단하고</a:t>
            </a: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, </a:t>
            </a:r>
            <a:r>
              <a:rPr lang="ko-KR" altLang="en-US" sz="1200" dirty="0" err="1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보온팩에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공급되는 공기의            </a:t>
            </a:r>
            <a:endParaRPr lang="en-US" altLang="ko-KR" sz="12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    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온도를 비닐하우스 내부의 공기온도보다 높게 설정하여서 비닐하우스 내부의 공기온도가 외부로 유출되는 것을 방지</a:t>
            </a:r>
            <a:endParaRPr lang="en-US" altLang="ko-KR" sz="12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2.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이중 항온 비닐하우스 </a:t>
            </a: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(DOUBLE CONSTANT TEMPERATURE VINYL HOUSE) </a:t>
            </a:r>
          </a:p>
          <a:p>
            <a:pPr>
              <a:lnSpc>
                <a:spcPct val="150000"/>
              </a:lnSpc>
            </a:pPr>
            <a:r>
              <a:rPr lang="en-US" altLang="ko-KR" sz="11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    </a:t>
            </a:r>
            <a:r>
              <a:rPr lang="ko-KR" altLang="en-US" sz="11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출원번호 </a:t>
            </a:r>
            <a:r>
              <a:rPr lang="en-US" altLang="ko-KR" sz="11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: </a:t>
            </a:r>
            <a:r>
              <a:rPr lang="en-US" altLang="ko-KR" sz="1200" dirty="0"/>
              <a:t> 2020130006281 (2013.07.26)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   이중 항온 비닐하우스에 관한 것으로</a:t>
            </a: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,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외부 비닐하우스의 일측 하부에 설치되며 </a:t>
            </a:r>
            <a:r>
              <a:rPr lang="ko-KR" altLang="en-US" sz="1200" dirty="0" err="1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펌핑된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지하수를 열원으로 하여 외부 공기를 냉각 또는 가열하는 열교환기와</a:t>
            </a: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  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열교환기와 일체로 설치되며 외부 공기를 흡입하여 외부 비닐하우스 및 내부 비닐하우스의 사이 공간으로 냉방 공기 또는 난방 공기를 순환시키는 제 </a:t>
            </a: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1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송풍기와</a:t>
            </a: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  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외부 비닐하우스의 타측 하부에 설치되며 순환된 냉방 공기 또는 난방 공기를 외부로 배출시키는 제 </a:t>
            </a: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2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송풍기와</a:t>
            </a: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,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이중 항온 비닐하우스의 상단부에 외부 비닐하우스 </a:t>
            </a:r>
            <a:endParaRPr lang="en-US" altLang="ko-KR" sz="12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    </a:t>
            </a:r>
            <a:r>
              <a:rPr lang="ko-KR" altLang="en-US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및 내부 비닐하우스를 관통하여 설치되며 내부 비닐하우스의 내부 공기를 환기시키는 환풍기를 포함할 수 있다</a:t>
            </a:r>
            <a:r>
              <a:rPr lang="en-US" altLang="ko-KR" sz="1200" dirty="0">
                <a:latin typeface="본고딕 KR Medium" panose="020B0600000000000000" pitchFamily="34" charset="-127"/>
                <a:ea typeface="본고딕 KR Medium" panose="020B0600000000000000" pitchFamily="34" charset="-127"/>
              </a:rPr>
              <a:t>.</a:t>
            </a:r>
            <a:endParaRPr lang="ko-KR" altLang="en-US" sz="1200" dirty="0">
              <a:latin typeface="본고딕 KR Medium" panose="020B0600000000000000" pitchFamily="34" charset="-127"/>
              <a:ea typeface="본고딕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36896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225</Words>
  <Application>Microsoft Office PowerPoint</Application>
  <PresentationFormat>와이드스크린</PresentationFormat>
  <Paragraphs>31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본고딕 KR Heavy</vt:lpstr>
      <vt:lpstr>08서울남산체 EB</vt:lpstr>
      <vt:lpstr>맑은 고딕</vt:lpstr>
      <vt:lpstr>Arial</vt:lpstr>
      <vt:lpstr>본고딕 KR Medium</vt:lpstr>
      <vt:lpstr>Calibri</vt:lpstr>
      <vt:lpstr>Office テーマ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ATDK</cp:lastModifiedBy>
  <cp:revision>39</cp:revision>
  <cp:lastPrinted>2020-09-17T01:55:28Z</cp:lastPrinted>
  <dcterms:created xsi:type="dcterms:W3CDTF">2018-08-02T00:16:13Z</dcterms:created>
  <dcterms:modified xsi:type="dcterms:W3CDTF">2020-10-06T09:32:12Z</dcterms:modified>
</cp:coreProperties>
</file>

<file path=docProps/thumbnail.jpeg>
</file>